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 hasCustomPrompt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 hasCustomPrompt="1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/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 hasCustomPrompt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1618" y="913813"/>
            <a:ext cx="8641239" cy="68263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754" y="2168549"/>
            <a:ext cx="6523546" cy="873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DIoU-NMS"/>
          <p:cNvSpPr txBox="1"/>
          <p:nvPr/>
        </p:nvSpPr>
        <p:spPr>
          <a:xfrm>
            <a:off x="5669229" y="836270"/>
            <a:ext cx="1666342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DIoU-NMS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1714500"/>
            <a:ext cx="1574800" cy="1549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6" name="hard-nms"/>
          <p:cNvSpPr txBox="1"/>
          <p:nvPr/>
        </p:nvSpPr>
        <p:spPr>
          <a:xfrm>
            <a:off x="7840929" y="2258670"/>
            <a:ext cx="1513942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hard-nms</a:t>
            </a:r>
          </a:p>
        </p:txBody>
      </p:sp>
      <p:sp>
        <p:nvSpPr>
          <p:cNvPr id="167" name="在原始的NMS中，IoU度量被用来抑制冗余检测盒，其中重叠区域是唯一的因素，…"/>
          <p:cNvSpPr txBox="1"/>
          <p:nvPr/>
        </p:nvSpPr>
        <p:spPr>
          <a:xfrm>
            <a:off x="1293316" y="3274108"/>
            <a:ext cx="11154767" cy="13765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在原始的NMS中，IoU度量被用来抑制冗余检测盒，其中重叠区域是唯一的因素，</a:t>
            </a:r>
          </a:p>
          <a:p>
            <a:r>
              <a:t>在有遮挡的情况下常常产生错误的抑制。DIoU-NMS</a:t>
            </a:r>
          </a:p>
          <a:p>
            <a:r>
              <a:t>不仅考虑了检测区域的重叠，而且还考虑了检测区域间的中心点距离。</a:t>
            </a:r>
          </a:p>
        </p:txBody>
      </p:sp>
      <p:sp>
        <p:nvSpPr>
          <p:cNvPr id="168" name="0 -&gt;  1— （                                        ）"/>
          <p:cNvSpPr txBox="1"/>
          <p:nvPr/>
        </p:nvSpPr>
        <p:spPr>
          <a:xfrm>
            <a:off x="422757" y="5205070"/>
            <a:ext cx="586008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lvl="2"/>
            <a:r>
              <a:t>0 -&gt;  1— （                                        ）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0" y="5224120"/>
            <a:ext cx="2882900" cy="4826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mBN"/>
          <p:cNvSpPr txBox="1"/>
          <p:nvPr/>
        </p:nvSpPr>
        <p:spPr>
          <a:xfrm>
            <a:off x="5974029" y="429870"/>
            <a:ext cx="1056742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1pPr>
          </a:lstStyle>
          <a:p>
            <a:r>
              <a:t>CmBN</a:t>
            </a:r>
          </a:p>
        </p:txBody>
      </p:sp>
      <p:pic>
        <p:nvPicPr>
          <p:cNvPr id="17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488" y="5701188"/>
            <a:ext cx="4878977" cy="3595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76" y="1609210"/>
            <a:ext cx="7127474" cy="48675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4" name="通过泰勒多项式去估计几个连续batch的统计参数"/>
          <p:cNvSpPr txBox="1"/>
          <p:nvPr/>
        </p:nvSpPr>
        <p:spPr>
          <a:xfrm>
            <a:off x="4127500" y="7423045"/>
            <a:ext cx="5561658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sz="2000" b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通过泰勒多项式去估计几个连续batch的统计参数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elf-Adversarial Training…"/>
          <p:cNvSpPr txBox="1"/>
          <p:nvPr/>
        </p:nvSpPr>
        <p:spPr>
          <a:xfrm>
            <a:off x="4667808" y="241300"/>
            <a:ext cx="3753918" cy="889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pPr>
            <a:r>
              <a:t>Self-Adversarial Training</a:t>
            </a:r>
          </a:p>
          <a:p>
            <a: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pPr>
            <a:r>
              <a:t>           自对抗训练</a:t>
            </a:r>
          </a:p>
        </p:txBody>
      </p:sp>
      <p:pic>
        <p:nvPicPr>
          <p:cNvPr id="17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0" y="1739900"/>
            <a:ext cx="9512300" cy="4445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1231560"/>
            <a:ext cx="5164347" cy="35820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0" name="Eliminate grid sensitivity…"/>
          <p:cNvSpPr txBox="1"/>
          <p:nvPr/>
        </p:nvSpPr>
        <p:spPr>
          <a:xfrm>
            <a:off x="4676800" y="139700"/>
            <a:ext cx="3735935" cy="889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1pPr>
            <a:lvl2pPr indent="0"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2pPr>
          </a:lstStyle>
          <a:p>
            <a:r>
              <a:t>Eliminate grid sensitivity</a:t>
            </a:r>
          </a:p>
          <a:p>
            <a:pPr lvl="1"/>
            <a:r>
              <a:t>         网格消除敏感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2222500"/>
            <a:ext cx="3848100" cy="256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2" name="sigmoid"/>
          <p:cNvSpPr txBox="1"/>
          <p:nvPr/>
        </p:nvSpPr>
        <p:spPr>
          <a:xfrm>
            <a:off x="8712149" y="1712570"/>
            <a:ext cx="1270102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sigmoid</a:t>
            </a:r>
          </a:p>
        </p:txBody>
      </p:sp>
      <p:sp>
        <p:nvSpPr>
          <p:cNvPr id="183" name="通过将sigmoid乘以一个超过1.0的因子来解决这个问题"/>
          <p:cNvSpPr txBox="1"/>
          <p:nvPr/>
        </p:nvSpPr>
        <p:spPr>
          <a:xfrm>
            <a:off x="1070813" y="6915150"/>
            <a:ext cx="7484974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通过将sigmoid乘以一个超过1.0的因子来解决这个问题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sine annealing scheduler…"/>
          <p:cNvSpPr txBox="1"/>
          <p:nvPr/>
        </p:nvSpPr>
        <p:spPr>
          <a:xfrm>
            <a:off x="4433417" y="152400"/>
            <a:ext cx="4222700" cy="889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1pPr>
            <a:lvl2pPr indent="0"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2pPr>
          </a:lstStyle>
          <a:p>
            <a:r>
              <a:t>Cosine annealing scheduler</a:t>
            </a:r>
          </a:p>
          <a:p>
            <a:pPr lvl="1"/>
            <a:r>
              <a:t>            模拟余弦退火</a:t>
            </a:r>
          </a:p>
        </p:txBody>
      </p:sp>
      <p:pic>
        <p:nvPicPr>
          <p:cNvPr id="18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0" y="4397769"/>
            <a:ext cx="11431777" cy="9580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4936336"/>
            <a:ext cx="1641773" cy="2365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936336"/>
            <a:ext cx="1641773" cy="2365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384807"/>
            <a:ext cx="1893442" cy="272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self.learn_rate_init  = 1e-4…"/>
          <p:cNvSpPr txBox="1"/>
          <p:nvPr/>
        </p:nvSpPr>
        <p:spPr>
          <a:xfrm>
            <a:off x="1968601" y="3319120"/>
            <a:ext cx="3936798" cy="8293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self.learn_rate_init  = 1e-4</a:t>
            </a:r>
          </a:p>
          <a:p>
            <a:r>
              <a:t>self.learn_rate_end =1e-6</a:t>
            </a:r>
          </a:p>
        </p:txBody>
      </p:sp>
      <p:sp>
        <p:nvSpPr>
          <p:cNvPr id="191" name="self.global_step += 1"/>
          <p:cNvSpPr txBox="1"/>
          <p:nvPr/>
        </p:nvSpPr>
        <p:spPr>
          <a:xfrm>
            <a:off x="2070506" y="5713070"/>
            <a:ext cx="309798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self.global_step += 1</a:t>
            </a:r>
          </a:p>
        </p:txBody>
      </p:sp>
      <p:sp>
        <p:nvSpPr>
          <p:cNvPr id="192" name="例子："/>
          <p:cNvSpPr txBox="1"/>
          <p:nvPr/>
        </p:nvSpPr>
        <p:spPr>
          <a:xfrm>
            <a:off x="565149" y="2241550"/>
            <a:ext cx="10287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例子：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ish=x * tanh(ln(1+e^x))"/>
          <p:cNvSpPr txBox="1"/>
          <p:nvPr/>
        </p:nvSpPr>
        <p:spPr>
          <a:xfrm>
            <a:off x="1016000" y="1680970"/>
            <a:ext cx="3335995" cy="4226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400"/>
              </a:lnSpc>
              <a:defRPr sz="2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Mish=x * tanh(ln(1+e^x))</a:t>
            </a:r>
          </a:p>
        </p:txBody>
      </p:sp>
      <p:sp>
        <p:nvSpPr>
          <p:cNvPr id="195" name="Mish activation"/>
          <p:cNvSpPr txBox="1"/>
          <p:nvPr/>
        </p:nvSpPr>
        <p:spPr>
          <a:xfrm>
            <a:off x="5054600" y="518770"/>
            <a:ext cx="232074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1pPr>
          </a:lstStyle>
          <a:p>
            <a:r>
              <a:t>Mish activation</a:t>
            </a:r>
          </a:p>
        </p:txBody>
      </p:sp>
      <p:sp>
        <p:nvSpPr>
          <p:cNvPr id="196" name="理论上对负值的轻微允许允许更好的梯度流，而不是像ReLU中那样的硬零边界。…"/>
          <p:cNvSpPr txBox="1"/>
          <p:nvPr/>
        </p:nvSpPr>
        <p:spPr>
          <a:xfrm>
            <a:off x="774700" y="2586437"/>
            <a:ext cx="9685940" cy="84692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2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理论上对负值的轻微允许允许更好的梯度流，而不是像ReLU中那样的硬零边界。</a:t>
            </a:r>
          </a:p>
          <a:p>
            <a:pPr algn="l" defTabSz="457200">
              <a:lnSpc>
                <a:spcPts val="4300"/>
              </a:lnSpc>
              <a:defRPr sz="2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平滑的激活函数允许更好的信息深入神经网络，从而得到更好的准确性和泛化。</a:t>
            </a:r>
          </a:p>
        </p:txBody>
      </p:sp>
      <p:pic>
        <p:nvPicPr>
          <p:cNvPr id="19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4973" y="3752850"/>
            <a:ext cx="5080001" cy="46863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SP"/>
          <p:cNvSpPr txBox="1"/>
          <p:nvPr/>
        </p:nvSpPr>
        <p:spPr>
          <a:xfrm>
            <a:off x="5953963" y="417170"/>
            <a:ext cx="741274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CSP</a:t>
            </a:r>
          </a:p>
        </p:txBody>
      </p:sp>
      <p:sp>
        <p:nvSpPr>
          <p:cNvPr id="200" name="CSPNet可以大大减少计算量，提高推理速度和准确性"/>
          <p:cNvSpPr txBox="1"/>
          <p:nvPr/>
        </p:nvSpPr>
        <p:spPr>
          <a:xfrm>
            <a:off x="571500" y="1193800"/>
            <a:ext cx="6711578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100"/>
              </a:lnSpc>
              <a:defRPr sz="2200" b="0">
                <a:solidFill>
                  <a:srgbClr val="1A1A1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CSPNet可以大大减少计算量，提高推理速度和准确性</a:t>
            </a:r>
          </a:p>
        </p:txBody>
      </p:sp>
      <p:pic>
        <p:nvPicPr>
          <p:cNvPr id="20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00" y="2451100"/>
            <a:ext cx="5740400" cy="36068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PP"/>
          <p:cNvSpPr txBox="1"/>
          <p:nvPr/>
        </p:nvSpPr>
        <p:spPr>
          <a:xfrm>
            <a:off x="6143040" y="645770"/>
            <a:ext cx="71872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SPP</a:t>
            </a:r>
          </a:p>
        </p:txBody>
      </p:sp>
      <p:sp>
        <p:nvSpPr>
          <p:cNvPr id="204" name="不管输入尺寸是怎样，SPP层 可以产生固定大小的输出 ，用于多尺度训练"/>
          <p:cNvSpPr txBox="1"/>
          <p:nvPr/>
        </p:nvSpPr>
        <p:spPr>
          <a:xfrm>
            <a:off x="1790700" y="1651000"/>
            <a:ext cx="9205697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sz="2200"/>
            </a:lvl1pPr>
          </a:lstStyle>
          <a:p>
            <a:r>
              <a:t>不管输入尺寸是怎样，SPP层 可以产生固定大小的输出 ，用于多尺度训练</a:t>
            </a:r>
          </a:p>
        </p:txBody>
      </p:sp>
      <p:pic>
        <p:nvPicPr>
          <p:cNvPr id="20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0" y="2487270"/>
            <a:ext cx="5842000" cy="3810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AM-block"/>
          <p:cNvSpPr txBox="1"/>
          <p:nvPr/>
        </p:nvSpPr>
        <p:spPr>
          <a:xfrm>
            <a:off x="5641187" y="264770"/>
            <a:ext cx="172242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1pPr>
          </a:lstStyle>
          <a:p>
            <a:r>
              <a:t>SAM-block</a:t>
            </a:r>
          </a:p>
        </p:txBody>
      </p:sp>
      <p:pic>
        <p:nvPicPr>
          <p:cNvPr id="20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952500"/>
            <a:ext cx="7848600" cy="4191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38500"/>
            <a:ext cx="5791200" cy="3937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N"/>
          <p:cNvSpPr txBox="1"/>
          <p:nvPr/>
        </p:nvSpPr>
        <p:spPr>
          <a:xfrm>
            <a:off x="5892800" y="315570"/>
            <a:ext cx="729692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1pPr>
          </a:lstStyle>
          <a:p>
            <a:r>
              <a:t>PAN</a:t>
            </a:r>
          </a:p>
        </p:txBody>
      </p:sp>
      <p:sp>
        <p:nvSpPr>
          <p:cNvPr id="212" name="PAN基于FPN和Mask RCNN模型之上提出了三点创新：…"/>
          <p:cNvSpPr txBox="1"/>
          <p:nvPr/>
        </p:nvSpPr>
        <p:spPr>
          <a:xfrm>
            <a:off x="523229" y="1174749"/>
            <a:ext cx="11468833" cy="173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700"/>
              </a:lnSpc>
              <a:defRPr sz="1900">
                <a:solidFill>
                  <a:srgbClr val="1A1A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PAN基于FPN和Mask RCNN模型之上提出了三点创新：</a:t>
            </a:r>
          </a:p>
          <a:p>
            <a:pPr lvl="1" indent="0" algn="l" defTabSz="457200">
              <a:lnSpc>
                <a:spcPts val="3700"/>
              </a:lnSpc>
              <a:defRPr sz="1900">
                <a:solidFill>
                  <a:srgbClr val="1A1A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1、PANet改进了主干网络结构，加强了特征金字塔的结构，缩短了高低层特征融合的路径</a:t>
            </a:r>
          </a:p>
          <a:p>
            <a:pPr lvl="1" indent="0" algn="l" defTabSz="457200">
              <a:lnSpc>
                <a:spcPts val="3700"/>
              </a:lnSpc>
              <a:defRPr sz="1900">
                <a:solidFill>
                  <a:srgbClr val="1A1A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2、提出了更灵活的RoI池化。之前FPN的RoI池化只从高层特征取值，现在则在各个尺度上的特征里操作；</a:t>
            </a:r>
          </a:p>
          <a:p>
            <a:pPr lvl="1" indent="0" algn="l" defTabSz="457200">
              <a:lnSpc>
                <a:spcPts val="3700"/>
              </a:lnSpc>
              <a:defRPr sz="1900">
                <a:solidFill>
                  <a:srgbClr val="1A1A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3、预测mask的时候使用一个额外的fc支路来辅助全卷积分割支路的结果。</a:t>
            </a:r>
          </a:p>
          <a:p>
            <a:pPr algn="l" defTabSz="457200">
              <a:lnSpc>
                <a:spcPts val="3600"/>
              </a:lnSpc>
              <a:defRPr sz="1800">
                <a:solidFill>
                  <a:srgbClr val="1A1A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PANet在COCO 17实例分割竞赛中取得了第一名的成绩，在检测任务中取得了第二的成绩。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0" y="2969870"/>
            <a:ext cx="5524594" cy="28890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6217774"/>
            <a:ext cx="1879600" cy="40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4064000"/>
            <a:ext cx="774700" cy="406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394" y="3424515"/>
            <a:ext cx="6434756" cy="351828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317500"/>
            <a:ext cx="12471400" cy="66548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376" y="453621"/>
            <a:ext cx="7385824" cy="45374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72" y="5522809"/>
            <a:ext cx="7499833" cy="30098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0" y="107950"/>
            <a:ext cx="8153400" cy="48133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969" y="5152122"/>
            <a:ext cx="7418862" cy="28869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482" y="727006"/>
            <a:ext cx="7201018" cy="420059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82" y="5268525"/>
            <a:ext cx="7201018" cy="37484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Mosaic data augmentation…"/>
          <p:cNvSpPr txBox="1"/>
          <p:nvPr/>
        </p:nvSpPr>
        <p:spPr>
          <a:xfrm>
            <a:off x="4699000" y="114299"/>
            <a:ext cx="4240848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800"/>
              </a:lnSpc>
              <a:defRPr sz="2500">
                <a:solidFill>
                  <a:srgbClr val="333333"/>
                </a:solidFill>
              </a:defRPr>
            </a:pPr>
            <a:r>
              <a:t>Mosaic data augmentation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333333"/>
                </a:solidFill>
              </a:defRPr>
            </a:pPr>
            <a:r>
              <a:t>        Mosaic数据增强</a:t>
            </a:r>
          </a:p>
        </p:txBody>
      </p:sp>
      <p:pic>
        <p:nvPicPr>
          <p:cNvPr id="13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858" y="1911350"/>
            <a:ext cx="7747001" cy="2755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723" y="5159462"/>
            <a:ext cx="4672439" cy="32790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ropBlock regularization"/>
          <p:cNvSpPr txBox="1"/>
          <p:nvPr/>
        </p:nvSpPr>
        <p:spPr>
          <a:xfrm>
            <a:off x="4305300" y="455270"/>
            <a:ext cx="3731667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1pPr>
          </a:lstStyle>
          <a:p>
            <a:r>
              <a:t>DropBlock regularization</a:t>
            </a:r>
          </a:p>
        </p:txBody>
      </p:sp>
      <p:pic>
        <p:nvPicPr>
          <p:cNvPr id="13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0" y="1593850"/>
            <a:ext cx="8178800" cy="29591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网络还会从drouout掉的激活单元附近学习到同样的信息。…"/>
          <p:cNvSpPr txBox="1"/>
          <p:nvPr/>
        </p:nvSpPr>
        <p:spPr>
          <a:xfrm>
            <a:off x="723366" y="5008190"/>
            <a:ext cx="11558068" cy="11850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网络还会从drouout掉的激活单元附近学习到同样的信息。</a:t>
            </a:r>
          </a:p>
          <a:p>
            <a:pPr algn="l" defTabSz="457200">
              <a:lnSpc>
                <a:spcPts val="4200"/>
              </a:lnSpc>
              <a:defRPr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通过dropout掉一部分相邻的整片的区域（比如头和脚），网络就会去注重学习狗的别的部位的特征，</a:t>
            </a:r>
          </a:p>
          <a:p>
            <a:pPr algn="l" defTabSz="457200">
              <a:lnSpc>
                <a:spcPts val="4200"/>
              </a:lnSpc>
              <a:defRPr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来实现正确分类，从而表现出更好的泛化。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lass label smoothing"/>
          <p:cNvSpPr txBox="1"/>
          <p:nvPr/>
        </p:nvSpPr>
        <p:spPr>
          <a:xfrm>
            <a:off x="4622800" y="391770"/>
            <a:ext cx="332994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>
                <a:solidFill>
                  <a:srgbClr val="333333"/>
                </a:solidFill>
              </a:defRPr>
            </a:lvl1pPr>
          </a:lstStyle>
          <a:p>
            <a:r>
              <a:t>Class label smoothing</a:t>
            </a:r>
          </a:p>
        </p:txBody>
      </p:sp>
      <p:sp>
        <p:nvSpPr>
          <p:cNvPr id="141" name="[…]·(1-a) + a/n·[1,1…]"/>
          <p:cNvSpPr txBox="1"/>
          <p:nvPr/>
        </p:nvSpPr>
        <p:spPr>
          <a:xfrm>
            <a:off x="3521557" y="2969870"/>
            <a:ext cx="319308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[…]·(1-a) + a/n·[1,1…]</a:t>
            </a:r>
          </a:p>
        </p:txBody>
      </p:sp>
      <p:sp>
        <p:nvSpPr>
          <p:cNvPr id="142" name="[0, 0, 1]   —&gt;  [0.01, 0.01, 0.98]"/>
          <p:cNvSpPr txBox="1"/>
          <p:nvPr/>
        </p:nvSpPr>
        <p:spPr>
          <a:xfrm>
            <a:off x="3846525" y="1483970"/>
            <a:ext cx="439735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[0, 0, 1]   —&gt;  [0.01, 0.01, 0.98]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IoU-loss"/>
          <p:cNvSpPr txBox="1"/>
          <p:nvPr/>
        </p:nvSpPr>
        <p:spPr>
          <a:xfrm>
            <a:off x="5231815" y="576315"/>
            <a:ext cx="2160170" cy="6097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800"/>
              </a:lnSpc>
              <a:defRPr sz="3400">
                <a:solidFill>
                  <a:srgbClr val="333333"/>
                </a:solidFill>
              </a:defRPr>
            </a:lvl1pPr>
          </a:lstStyle>
          <a:p>
            <a:r>
              <a:t>CIoU-loss</a:t>
            </a:r>
          </a:p>
        </p:txBody>
      </p:sp>
      <p:pic>
        <p:nvPicPr>
          <p:cNvPr id="14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1797050"/>
            <a:ext cx="3390900" cy="10287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1809750"/>
            <a:ext cx="3949700" cy="10033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359150"/>
            <a:ext cx="5829300" cy="8763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解决IoU梯度消失问题"/>
          <p:cNvSpPr txBox="1"/>
          <p:nvPr/>
        </p:nvSpPr>
        <p:spPr>
          <a:xfrm>
            <a:off x="6410147" y="3435350"/>
            <a:ext cx="305470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解决IoU梯度消失问题</a:t>
            </a:r>
          </a:p>
        </p:txBody>
      </p:sp>
      <p:pic>
        <p:nvPicPr>
          <p:cNvPr id="14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" y="4578350"/>
            <a:ext cx="5346700" cy="8763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矩形"/>
          <p:cNvSpPr/>
          <p:nvPr/>
        </p:nvSpPr>
        <p:spPr>
          <a:xfrm>
            <a:off x="7314009" y="4578350"/>
            <a:ext cx="775891" cy="8763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矩形"/>
          <p:cNvSpPr/>
          <p:nvPr/>
        </p:nvSpPr>
        <p:spPr>
          <a:xfrm>
            <a:off x="7783909" y="4984750"/>
            <a:ext cx="775891" cy="8763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" name="正方形"/>
          <p:cNvSpPr/>
          <p:nvPr/>
        </p:nvSpPr>
        <p:spPr>
          <a:xfrm>
            <a:off x="7302500" y="4591050"/>
            <a:ext cx="1270000" cy="1270000"/>
          </a:xfrm>
          <a:prstGeom prst="rect">
            <a:avLst/>
          </a:prstGeom>
          <a:ln w="25400">
            <a:solidFill>
              <a:schemeClr val="accent5">
                <a:hueOff val="-82419"/>
                <a:satOff val="-9512"/>
                <a:lumOff val="-163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C"/>
          <p:cNvSpPr txBox="1"/>
          <p:nvPr/>
        </p:nvSpPr>
        <p:spPr>
          <a:xfrm>
            <a:off x="9507321" y="4150970"/>
            <a:ext cx="34015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154" name="线条"/>
          <p:cNvSpPr/>
          <p:nvPr/>
        </p:nvSpPr>
        <p:spPr>
          <a:xfrm flipH="1">
            <a:off x="8727937" y="4501626"/>
            <a:ext cx="634489" cy="109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线条"/>
          <p:cNvSpPr/>
          <p:nvPr/>
        </p:nvSpPr>
        <p:spPr>
          <a:xfrm>
            <a:off x="7337424" y="4588689"/>
            <a:ext cx="1274722" cy="1274722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" name="线条"/>
          <p:cNvSpPr/>
          <p:nvPr/>
        </p:nvSpPr>
        <p:spPr>
          <a:xfrm flipH="1">
            <a:off x="8423137" y="5532558"/>
            <a:ext cx="634489" cy="109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c"/>
          <p:cNvSpPr txBox="1"/>
          <p:nvPr/>
        </p:nvSpPr>
        <p:spPr>
          <a:xfrm>
            <a:off x="9266072" y="5192370"/>
            <a:ext cx="28925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0"/>
                  </a:schemeClr>
                </a:solidFill>
              </a:defRPr>
            </a:lvl1pPr>
          </a:lstStyle>
          <a:p>
            <a:r>
              <a:t>c</a:t>
            </a:r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6102350"/>
            <a:ext cx="6019800" cy="8001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9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" y="6870700"/>
            <a:ext cx="5270500" cy="939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0" y="8013700"/>
            <a:ext cx="3721100" cy="736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1" name="v是用来度量长宽比的相似性…"/>
          <p:cNvSpPr txBox="1"/>
          <p:nvPr/>
        </p:nvSpPr>
        <p:spPr>
          <a:xfrm>
            <a:off x="6488734" y="7005979"/>
            <a:ext cx="4015132" cy="94864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v是用来度量长宽比的相似性</a:t>
            </a:r>
          </a:p>
          <a:p>
            <a:r>
              <a:t>alpha是权重函数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</Words>
  <Application>WPS 演示</Application>
  <PresentationFormat/>
  <Paragraphs>85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Helvetica Neue</vt:lpstr>
      <vt:lpstr>Helvetica Neue Medium</vt:lpstr>
      <vt:lpstr>Helvetica Neue Light</vt:lpstr>
      <vt:lpstr>Helvetica Neue Thin</vt:lpstr>
      <vt:lpstr>Gubbi</vt:lpstr>
      <vt:lpstr>Helvetica Light</vt:lpstr>
      <vt:lpstr>Arial</vt:lpstr>
      <vt:lpstr>Helvetica</vt:lpstr>
      <vt:lpstr>微软雅黑</vt:lpstr>
      <vt:lpstr>Arial Unicode MS</vt:lpstr>
      <vt:lpstr>Helvetica Neue Medium</vt:lpstr>
      <vt:lpstr>Times New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YOLOv4: Optimal Speed and Accuracy of Object Detection</dc:title>
  <dc:creator/>
  <cp:lastModifiedBy>起点</cp:lastModifiedBy>
  <cp:revision>4</cp:revision>
  <dcterms:created xsi:type="dcterms:W3CDTF">2020-05-13T03:52:23Z</dcterms:created>
  <dcterms:modified xsi:type="dcterms:W3CDTF">2020-05-13T03:52:23Z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2052-11.1.0.9080</vt:lpwstr>
  </property>
</Properties>
</file>